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5"/>
  </p:notesMasterIdLst>
  <p:sldIdLst>
    <p:sldId id="256" r:id="rId8"/>
    <p:sldId id="271" r:id="rId9"/>
    <p:sldId id="360" r:id="rId10"/>
    <p:sldId id="361" r:id="rId11"/>
    <p:sldId id="363" r:id="rId12"/>
    <p:sldId id="364" r:id="rId13"/>
    <p:sldId id="365" r:id="rId14"/>
    <p:sldId id="367" r:id="rId15"/>
    <p:sldId id="366" r:id="rId16"/>
    <p:sldId id="368" r:id="rId17"/>
    <p:sldId id="374" r:id="rId18"/>
    <p:sldId id="375" r:id="rId19"/>
    <p:sldId id="376" r:id="rId20"/>
    <p:sldId id="377" r:id="rId21"/>
    <p:sldId id="378" r:id="rId22"/>
    <p:sldId id="379" r:id="rId23"/>
    <p:sldId id="305" r:id="rId24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60"/>
            <p14:sldId id="361"/>
            <p14:sldId id="363"/>
            <p14:sldId id="364"/>
            <p14:sldId id="365"/>
            <p14:sldId id="367"/>
            <p14:sldId id="366"/>
            <p14:sldId id="368"/>
            <p14:sldId id="374"/>
            <p14:sldId id="375"/>
            <p14:sldId id="376"/>
            <p14:sldId id="377"/>
            <p14:sldId id="378"/>
            <p14:sldId id="379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09" d="100"/>
          <a:sy n="109" d="100"/>
        </p:scale>
        <p:origin x="192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uiswing/layout/visua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www.youtube.com/watch?v=mgnWYBaJu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Layouts and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477" y="1352551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Flow, Grid, and Border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Nesting Layouts</a:t>
            </a:r>
          </a:p>
          <a:p>
            <a:pPr>
              <a:buFont typeface="Arial" charset="0"/>
              <a:buChar char="•"/>
            </a:pPr>
            <a:r>
              <a:rPr lang="en-US" sz="2800" dirty="0" err="1"/>
              <a:t>JPanel</a:t>
            </a:r>
            <a:r>
              <a:rPr lang="en-US" sz="2800" dirty="0"/>
              <a:t>, </a:t>
            </a:r>
            <a:r>
              <a:rPr lang="en-US" sz="2800" dirty="0" err="1"/>
              <a:t>JFrame</a:t>
            </a: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 err="1"/>
              <a:t>JTabbedPane</a:t>
            </a:r>
            <a:r>
              <a:rPr lang="en-US" sz="2800" dirty="0"/>
              <a:t>, </a:t>
            </a:r>
            <a:r>
              <a:rPr lang="en-US" sz="2800" dirty="0" err="1"/>
              <a:t>JSplitPane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684" y="1428750"/>
            <a:ext cx="3868409" cy="258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5600" y="742950"/>
            <a:ext cx="6283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Preferred Size: as it would appear in a Flow</a:t>
            </a:r>
          </a:p>
          <a:p>
            <a:r>
              <a:rPr lang="en-US" dirty="0"/>
              <a:t>Size: the component’s current size</a:t>
            </a:r>
          </a:p>
          <a:p>
            <a:r>
              <a:rPr lang="en-US" dirty="0"/>
              <a:t>Location: x and y coordinate in the container</a:t>
            </a:r>
          </a:p>
          <a:p>
            <a:r>
              <a:rPr lang="en-US" dirty="0"/>
              <a:t>Minimum Size: smallest it can go</a:t>
            </a:r>
          </a:p>
          <a:p>
            <a:r>
              <a:rPr lang="en-US" dirty="0"/>
              <a:t>Maximum Size: large as it can go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45600" y="2593180"/>
            <a:ext cx="5943876" cy="224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r>
              <a:rPr lang="en-US" sz="1000" b="1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NO LAYOUT MANAGER</a:t>
            </a:r>
            <a:endParaRPr lang="en-US" sz="110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.setPreferredSize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Dimension(250,300));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n-US" sz="1000" dirty="0" err="1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bt.setBounds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(5,200,150,50);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(150,50);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.setLocation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(5,200);</a:t>
            </a:r>
          </a:p>
          <a:p>
            <a:pPr>
              <a:lnSpc>
                <a:spcPct val="107000"/>
              </a:lnSpc>
            </a:pP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.setBounds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(10,10,100,50);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		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172" y="1352550"/>
            <a:ext cx="2533333" cy="3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6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7151"/>
            <a:ext cx="8077200" cy="609600"/>
          </a:xfrm>
        </p:spPr>
        <p:txBody>
          <a:bodyPr/>
          <a:lstStyle/>
          <a:p>
            <a:r>
              <a:rPr lang="en-US" dirty="0" err="1"/>
              <a:t>JFrame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10436"/>
            <a:ext cx="2829201" cy="39409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" y="127826"/>
            <a:ext cx="5257800" cy="483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"My Frame"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.setIconImage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);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(x, y);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(width, height);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.setBounds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x,y,width,height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.setResizable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.setMinimumSize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.setMaximumSize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Pack the layout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.dispose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Release OS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3F7F5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DISPOSE_ON_CLOSE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65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 err="1"/>
              <a:t>JPanel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41" y="1072910"/>
            <a:ext cx="2515564" cy="2438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1047750"/>
            <a:ext cx="5486400" cy="246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FlowLayout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.setLayout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component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component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"Hi there!"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component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.setBorder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01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 err="1"/>
              <a:t>BorderFactory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1123950"/>
            <a:ext cx="6553200" cy="2269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.setBorder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BorderFactory.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createEmptyBorder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(8,8,8,8));</a:t>
            </a:r>
          </a:p>
          <a:p>
            <a:pPr>
              <a:lnSpc>
                <a:spcPct val="107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.setBorder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BorderFactory.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createRaisedBevelBorder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.setBorder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BorderFactory.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createLineBorder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(Color.</a:t>
            </a:r>
            <a:r>
              <a:rPr lang="en-US" sz="1400" b="1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GREEN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,10));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.setBorder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BorderFactory.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createTitledBorder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"User Info"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274" y="478606"/>
            <a:ext cx="1257143" cy="1285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962" y="2022053"/>
            <a:ext cx="1295238" cy="1371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62" y="3658938"/>
            <a:ext cx="1311608" cy="12633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354595" y="1186249"/>
            <a:ext cx="1754659" cy="88144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670758" y="2767914"/>
            <a:ext cx="430258" cy="596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95800" y="3393482"/>
            <a:ext cx="2613454" cy="87371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1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27" y="118190"/>
            <a:ext cx="5077861" cy="482744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88640" y="3407890"/>
            <a:ext cx="2972829" cy="2249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 err="1"/>
              <a:t>JTabbedPane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84" y="1733669"/>
            <a:ext cx="2857143" cy="19047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047750"/>
            <a:ext cx="4648200" cy="3088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"My Frame"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JTabbedPane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JTabbedPane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jtp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.addTab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"One"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"ONE"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jtp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.addTab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"Two"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"TWO"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jtp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.addTab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"Three"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"THREE"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(300, 200);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	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9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 err="1"/>
              <a:t>JSplitPane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9174" y="870922"/>
            <a:ext cx="5740743" cy="2871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"My Frame"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JSplitPane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JSplitPane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JSplitPane.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VERTICAL_SPLIT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"Top"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"Bottom"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JSplitPane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JSplitPane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JSplitPane.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HORIZONTAL_SPLIT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"Left"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"Right"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					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(300, 200);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86" y="666751"/>
            <a:ext cx="2857143" cy="1904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789776"/>
            <a:ext cx="2857143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5" y="1657350"/>
            <a:ext cx="8232458" cy="242132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4953000" cy="2971800"/>
          </a:xfrm>
        </p:spPr>
        <p:txBody>
          <a:bodyPr/>
          <a:lstStyle/>
          <a:p>
            <a:r>
              <a:rPr lang="en-US" dirty="0"/>
              <a:t>Type in the Flow, Border, and Grid layout examples.</a:t>
            </a:r>
          </a:p>
          <a:p>
            <a:r>
              <a:rPr lang="en-US" dirty="0"/>
              <a:t>Try the Converter example from scratch. Refer to the lesson slides if you get stuck.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https://docs.oracle.com/javase/tutorial/uiswing/layout/visual.html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https://www.youtube.com/watch?v=mgnWYBaJuUk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20" y="2800349"/>
            <a:ext cx="2820679" cy="188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096" y="855831"/>
            <a:ext cx="3023904" cy="1566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610975"/>
            <a:ext cx="2542972" cy="18291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000" y="2064318"/>
            <a:ext cx="5029200" cy="2648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FlowLayout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.setLayout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FlowLayout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a,h,v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 1"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 2"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 3"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 4"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DISPOSE_ON_CLOSE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(640,480);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jf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.setVisible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);</a:t>
            </a:r>
            <a:endParaRPr lang="en-US" sz="1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682501"/>
            <a:ext cx="4712400" cy="1143224"/>
          </a:xfrm>
        </p:spPr>
        <p:txBody>
          <a:bodyPr>
            <a:normAutofit/>
          </a:bodyPr>
          <a:lstStyle/>
          <a:p>
            <a:r>
              <a:rPr lang="en-US" dirty="0"/>
              <a:t>Does not resize the components</a:t>
            </a:r>
          </a:p>
          <a:p>
            <a:r>
              <a:rPr lang="en-US" dirty="0"/>
              <a:t>Wraps components to the next row</a:t>
            </a:r>
          </a:p>
          <a:p>
            <a:r>
              <a:rPr lang="en-US" dirty="0"/>
              <a:t>Alignment and gaps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89950" y="3704973"/>
            <a:ext cx="81410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hgap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610400" y="2995200"/>
            <a:ext cx="85800" cy="7957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19800" y="3324010"/>
            <a:ext cx="81410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vgap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472800" y="3088800"/>
            <a:ext cx="633600" cy="3312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96297" y="1406178"/>
            <a:ext cx="1957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Alignment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(left, center, right)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867400" y="1428750"/>
            <a:ext cx="2695372" cy="0"/>
          </a:xfrm>
          <a:prstGeom prst="line">
            <a:avLst/>
          </a:prstGeom>
          <a:ln w="12700">
            <a:solidFill>
              <a:srgbClr val="B91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562772" y="1352550"/>
            <a:ext cx="0" cy="152400"/>
          </a:xfrm>
          <a:prstGeom prst="line">
            <a:avLst/>
          </a:prstGeom>
          <a:ln w="12700">
            <a:solidFill>
              <a:srgbClr val="B91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867400" y="1352550"/>
            <a:ext cx="0" cy="152400"/>
          </a:xfrm>
          <a:prstGeom prst="line">
            <a:avLst/>
          </a:prstGeom>
          <a:ln w="12700">
            <a:solidFill>
              <a:srgbClr val="B91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03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23476" y="769850"/>
            <a:ext cx="4712400" cy="1143224"/>
          </a:xfrm>
        </p:spPr>
        <p:txBody>
          <a:bodyPr>
            <a:normAutofit/>
          </a:bodyPr>
          <a:lstStyle/>
          <a:p>
            <a:r>
              <a:rPr lang="en-US" dirty="0"/>
              <a:t>Divides width into even columns</a:t>
            </a:r>
          </a:p>
          <a:p>
            <a:r>
              <a:rPr lang="en-US" dirty="0"/>
              <a:t>Divides height into even rows</a:t>
            </a:r>
          </a:p>
          <a:p>
            <a:r>
              <a:rPr lang="en-US" dirty="0"/>
              <a:t>Resizes components to fit cells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16515" y="2612460"/>
            <a:ext cx="81410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hgap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46320" y="4051511"/>
            <a:ext cx="81410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vgap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376" y="2170930"/>
            <a:ext cx="4957928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GridLayout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(2,3));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GridLayout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nr,nc,hgap,vgap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 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 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 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 4"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 5"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 6"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376" y="285750"/>
            <a:ext cx="1765667" cy="26640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50" y="3159398"/>
            <a:ext cx="3020661" cy="139355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339840" y="2956560"/>
            <a:ext cx="459359" cy="7347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448300" y="3932154"/>
            <a:ext cx="651503" cy="30456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6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959676" cy="609600"/>
          </a:xfrm>
        </p:spPr>
        <p:txBody>
          <a:bodyPr/>
          <a:lstStyle/>
          <a:p>
            <a:r>
              <a:rPr lang="en-US" dirty="0" err="1"/>
              <a:t>BorderLayout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23476" y="769850"/>
            <a:ext cx="4712400" cy="1143224"/>
          </a:xfrm>
        </p:spPr>
        <p:txBody>
          <a:bodyPr>
            <a:normAutofit/>
          </a:bodyPr>
          <a:lstStyle/>
          <a:p>
            <a:r>
              <a:rPr lang="en-US" dirty="0"/>
              <a:t>Creates zones around a center</a:t>
            </a:r>
          </a:p>
          <a:p>
            <a:r>
              <a:rPr lang="en-US" dirty="0"/>
              <a:t>Vertical resize: WEST and EAST</a:t>
            </a:r>
          </a:p>
          <a:p>
            <a:r>
              <a:rPr lang="en-US" dirty="0" err="1"/>
              <a:t>Horiz</a:t>
            </a:r>
            <a:r>
              <a:rPr lang="en-US" dirty="0"/>
              <a:t>. resize: NORTH and SOUTH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225132"/>
            <a:ext cx="3471346" cy="2247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4" y="3449172"/>
            <a:ext cx="3126181" cy="11692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56960" y="2724487"/>
            <a:ext cx="81410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hgap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94217" y="2857786"/>
            <a:ext cx="81410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vgap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81713" y="3070860"/>
            <a:ext cx="380047" cy="94630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17180" y="3208020"/>
            <a:ext cx="358140" cy="59436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3476" y="2239806"/>
            <a:ext cx="5483819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hgap,vgap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"EAST"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 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"East"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"WEST"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"NORTH"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"SOUTH"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"CENTER"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9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Converter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7750"/>
            <a:ext cx="2819400" cy="35015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505200" y="2038350"/>
            <a:ext cx="1524000" cy="4572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05200" y="2495550"/>
            <a:ext cx="1524000" cy="10668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10000" y="21049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NORTH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072840" y="2022261"/>
            <a:ext cx="660960" cy="26739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55720" y="28379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5300" y="1405890"/>
            <a:ext cx="2567940" cy="1070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02920" y="2503170"/>
            <a:ext cx="2567940" cy="19164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072840" y="3022576"/>
            <a:ext cx="660960" cy="2936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433060" y="1466310"/>
            <a:ext cx="1051560" cy="4572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33060" y="1923510"/>
            <a:ext cx="1051560" cy="4572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33060" y="2380710"/>
            <a:ext cx="1051560" cy="4572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33060" y="15277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NORTH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33060" y="24403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SOUTH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53380" y="19674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26580" y="909428"/>
            <a:ext cx="1760220" cy="4572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487920" y="1897087"/>
            <a:ext cx="1198880" cy="4572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926580" y="1897087"/>
            <a:ext cx="561340" cy="4572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926580" y="2919905"/>
            <a:ext cx="1760220" cy="4572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969126" y="2295071"/>
            <a:ext cx="490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WEST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99070" y="2298857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CENTER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87360" y="671783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Flow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977" y="1067818"/>
            <a:ext cx="314946" cy="1721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636" y="1051105"/>
            <a:ext cx="492939" cy="18888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867" y="1055208"/>
            <a:ext cx="122277" cy="187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415" y="1062812"/>
            <a:ext cx="441960" cy="1725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1058" y="2048467"/>
            <a:ext cx="386357" cy="1791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2712" y="1982981"/>
            <a:ext cx="1014257" cy="3047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7415" y="2976753"/>
            <a:ext cx="912135" cy="316609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5029200" y="3056128"/>
            <a:ext cx="439420" cy="50622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025390" y="2148840"/>
            <a:ext cx="293370" cy="1257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7" idx="1"/>
          </p:cNvCxnSpPr>
          <p:nvPr/>
        </p:nvCxnSpPr>
        <p:spPr>
          <a:xfrm flipV="1">
            <a:off x="6484620" y="1138028"/>
            <a:ext cx="441960" cy="5568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39" idx="1"/>
          </p:cNvCxnSpPr>
          <p:nvPr/>
        </p:nvCxnSpPr>
        <p:spPr>
          <a:xfrm>
            <a:off x="6484620" y="2118813"/>
            <a:ext cx="441960" cy="68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492240" y="2570687"/>
            <a:ext cx="439420" cy="50622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4466" y="3587536"/>
            <a:ext cx="910646" cy="68228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429833" y="1750738"/>
            <a:ext cx="77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</a:rPr>
              <a:t>panMain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64857" y="1180403"/>
            <a:ext cx="77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</a:rPr>
              <a:t>panTop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908800" y="2625035"/>
            <a:ext cx="59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</a:rPr>
              <a:t>panC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86705" y="1594083"/>
            <a:ext cx="59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</a:rPr>
              <a:t>panB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55460" y="632642"/>
            <a:ext cx="59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</a:rPr>
              <a:t>panA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91170" y="2699422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Flow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087360" y="1617275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Border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36945" y="1198122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Border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497458" y="1783915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Border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690321" y="3587536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Scroll</a:t>
            </a:r>
          </a:p>
        </p:txBody>
      </p:sp>
    </p:spTree>
    <p:extLst>
      <p:ext uri="{BB962C8B-B14F-4D97-AF65-F5344CB8AC3E}">
        <p14:creationId xmlns:p14="http://schemas.microsoft.com/office/powerpoint/2010/main" val="324990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/>
      <p:bldP spid="24" grpId="0"/>
      <p:bldP spid="26" grpId="0" animBg="1"/>
      <p:bldP spid="27" grpId="0" animBg="1"/>
      <p:bldP spid="30" grpId="0" animBg="1"/>
      <p:bldP spid="32" grpId="0" animBg="1"/>
      <p:bldP spid="33" grpId="0" animBg="1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4" grpId="0"/>
      <p:bldP spid="64" grpId="0"/>
      <p:bldP spid="65" grpId="0"/>
      <p:bldP spid="66" grpId="0"/>
      <p:bldP spid="67" grpId="0"/>
      <p:bldP spid="68" grpId="0"/>
      <p:bldP spid="43" grpId="0"/>
      <p:bldP spid="69" grpId="0"/>
      <p:bldP spid="71" grpId="0"/>
      <p:bldP spid="72" grpId="0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361950"/>
            <a:ext cx="4267200" cy="44559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"Inches"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"Meters"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.setSelectedIndex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JComboBox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"Inches"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.addItem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"Meters"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.setSelectedIndex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(15);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(10,15);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"Convert"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FlowLayout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"Convert"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"Value:"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,BorderLayout.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0" y="357600"/>
            <a:ext cx="4267200" cy="44559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FlowLayout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panTop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panTop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panTop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panMain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panMain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"Converter"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DISPOSE_ON_CLOSE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(250,320);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	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0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9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Touch-Up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95350"/>
            <a:ext cx="2330594" cy="29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905132"/>
            <a:ext cx="2361905" cy="2933333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>
            <a:off x="914400" y="1428742"/>
            <a:ext cx="762000" cy="2286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936697" y="1428742"/>
            <a:ext cx="1083633" cy="2044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14400" y="1428742"/>
            <a:ext cx="776416" cy="110232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051222" y="4056767"/>
            <a:ext cx="624222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panB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JPanel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BorderLayout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(8,0));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panMain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.setBorder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BorderFactory.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createEmptyBorder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(8,8,8,8));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0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JScrollPane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682501"/>
            <a:ext cx="4712400" cy="1143224"/>
          </a:xfrm>
        </p:spPr>
        <p:txBody>
          <a:bodyPr>
            <a:normAutofit/>
          </a:bodyPr>
          <a:lstStyle/>
          <a:p>
            <a:r>
              <a:rPr lang="en-US" dirty="0"/>
              <a:t>Wraps a component</a:t>
            </a:r>
          </a:p>
          <a:p>
            <a:r>
              <a:rPr lang="en-US" dirty="0"/>
              <a:t>Automatically adds scroll bars</a:t>
            </a:r>
          </a:p>
          <a:p>
            <a:r>
              <a:rPr lang="en-US" dirty="0"/>
              <a:t>You can manually control the bars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476" y="335065"/>
            <a:ext cx="2209524" cy="1838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76" y="2429024"/>
            <a:ext cx="2191493" cy="20907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04800" y="2114550"/>
            <a:ext cx="59438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panMain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BorderLayout.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,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history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panMain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BorderLayout.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,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JScrollPane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history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));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10886</TotalTime>
  <Words>374</Words>
  <Application>Microsoft Office PowerPoint</Application>
  <PresentationFormat>On-screen Show (16:9)</PresentationFormat>
  <Paragraphs>245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Calibri</vt:lpstr>
      <vt:lpstr>Consolas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Layouts and Containers</vt:lpstr>
      <vt:lpstr>See Also</vt:lpstr>
      <vt:lpstr>FlowLayout</vt:lpstr>
      <vt:lpstr>GridLayout</vt:lpstr>
      <vt:lpstr>BorderLayout</vt:lpstr>
      <vt:lpstr>Converter Layout</vt:lpstr>
      <vt:lpstr>PowerPoint Presentation</vt:lpstr>
      <vt:lpstr>Touch-Up</vt:lpstr>
      <vt:lpstr>JScrollPane</vt:lpstr>
      <vt:lpstr>Absolutes</vt:lpstr>
      <vt:lpstr>JFrame</vt:lpstr>
      <vt:lpstr>JPanel</vt:lpstr>
      <vt:lpstr>BorderFactory</vt:lpstr>
      <vt:lpstr>PowerPoint Presentation</vt:lpstr>
      <vt:lpstr>JTabbedPane</vt:lpstr>
      <vt:lpstr>JSplitPane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384</cp:revision>
  <cp:lastPrinted>2015-07-06T21:44:19Z</cp:lastPrinted>
  <dcterms:created xsi:type="dcterms:W3CDTF">2015-07-04T21:12:26Z</dcterms:created>
  <dcterms:modified xsi:type="dcterms:W3CDTF">2016-07-27T17:42:54Z</dcterms:modified>
</cp:coreProperties>
</file>